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5" r:id="rId9"/>
    <p:sldId id="266" r:id="rId10"/>
    <p:sldId id="267" r:id="rId11"/>
    <p:sldId id="264" r:id="rId12"/>
    <p:sldId id="271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/>
              <a:t>ОСНОВНАЯ ОБЩЕОБРАЗОВАТЕЛЬНАЯ ПРОГРАММА – ОБРАЗОВАТЕЛЬНАЯ ПРОГРАММА ДОШКОЛЬНОГО ОБРАЗОВАНИЯ (ООП ДО)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82396" y="385683"/>
            <a:ext cx="8915399" cy="1126283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altLang="ru-RU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муниципальное казенное дошкольное образовательное учреждение  - </a:t>
            </a:r>
            <a:br>
              <a:rPr lang="ru-RU" altLang="ru-RU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детский сад № 17 комбинированного вида «Земляничка»</a:t>
            </a:r>
            <a:br>
              <a:rPr lang="ru-RU" altLang="ru-RU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623502, Свердловская область , </a:t>
            </a:r>
            <a:r>
              <a:rPr lang="ru-RU" altLang="ru-RU" b="1" kern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Богдановичский</a:t>
            </a:r>
            <a:r>
              <a:rPr lang="ru-RU" altLang="ru-RU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район, с. Коменки, улица: 30 лет Победы, дом: 13</a:t>
            </a:r>
            <a:br>
              <a:rPr lang="ru-RU" altLang="ru-RU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8(343)76-39-4-33, e-</a:t>
            </a:r>
            <a:r>
              <a:rPr lang="ru-RU" altLang="ru-RU" b="1" kern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altLang="ru-RU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mkdou17@uobgd.ru, адрес сайта: http://b17.tvoysadik.ru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288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69975"/>
          </a:xfrm>
        </p:spPr>
        <p:txBody>
          <a:bodyPr/>
          <a:lstStyle/>
          <a:p>
            <a:pPr algn="ctr"/>
            <a:r>
              <a:rPr lang="ru-RU" dirty="0"/>
              <a:t>Образовательные области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4184" y="1394085"/>
            <a:ext cx="10672996" cy="5216577"/>
          </a:xfrm>
        </p:spPr>
        <p:txBody>
          <a:bodyPr>
            <a:normAutofit fontScale="92500"/>
          </a:bodyPr>
          <a:lstStyle/>
          <a:p>
            <a:r>
              <a:rPr lang="ru-RU" b="1" u="sng" dirty="0">
                <a:solidFill>
                  <a:srgbClr val="002060"/>
                </a:solidFill>
              </a:rPr>
              <a:t>Социально-коммуникативное развитие </a:t>
            </a:r>
            <a:r>
              <a:rPr lang="ru-RU" dirty="0"/>
              <a:t>направлено на усвоение норм и ценностей, принятых в обществе, включая моральные и нравственные ценности; развитие общения и взаимодействия ребенка со взрослыми и сверстниками; становление самостоятельности, целенаправленности и </a:t>
            </a:r>
            <a:r>
              <a:rPr lang="ru-RU" dirty="0" err="1"/>
              <a:t>саморегуляции</a:t>
            </a:r>
            <a:r>
              <a:rPr lang="ru-RU" dirty="0"/>
              <a:t> собственных действий; 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 в Организации; формирование позитивных установок к различным видам труда и творчества; формирование основ безопасного поведения в быту, социуме, природе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b="1" u="sng" dirty="0">
                <a:solidFill>
                  <a:srgbClr val="002060"/>
                </a:solidFill>
              </a:rPr>
              <a:t>Познавательное развитие </a:t>
            </a:r>
            <a:r>
              <a:rPr lang="ru-RU" dirty="0"/>
              <a:t>предполагает развитие интересов детей,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др.), о малой родине и Отечестве, представлений о социокультурных ценностях нашего народа, об отечественных традициях и праздниках, о планете Земля как общем доме людей, об особенностях ее природы, многообразии стран и народов мира</a:t>
            </a:r>
          </a:p>
        </p:txBody>
      </p:sp>
    </p:spTree>
    <p:extLst>
      <p:ext uri="{BB962C8B-B14F-4D97-AF65-F5344CB8AC3E}">
        <p14:creationId xmlns:p14="http://schemas.microsoft.com/office/powerpoint/2010/main" val="512449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9037" y="809469"/>
            <a:ext cx="10035576" cy="5101753"/>
          </a:xfrm>
        </p:spPr>
        <p:txBody>
          <a:bodyPr>
            <a:normAutofit fontScale="85000" lnSpcReduction="20000"/>
          </a:bodyPr>
          <a:lstStyle/>
          <a:p>
            <a:r>
              <a:rPr lang="ru-RU" b="1" u="sng" dirty="0">
                <a:solidFill>
                  <a:srgbClr val="002060"/>
                </a:solidFill>
              </a:rPr>
              <a:t>Речевое развитие в</a:t>
            </a:r>
            <a:r>
              <a:rPr lang="ru-RU" dirty="0"/>
              <a:t>ключает владение речью как средством общения и культуры; обогащение активного словаря; развитие связной, грамматически правильной диалогической и монологической речи; развитие речевого творчества; развитие звуковой и интонационной культуры речи, фонематического слуха; знакомство с книжной культурой, детской литературой, понимание на слух текстов различных жанров детской литературы; формирование звуковой аналитико- синтетической активности как предпосылки обучения грамоте. Художественно-эстетическое развитие предполагает развитие предпосылок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формирование элементарных представлений о видах искусства; восприятие музыки, художественной литературы, фольклора; стимулирование сопереживания персонажам художественных произведений; реализацию самостоятельной творческой деятельности детей (изобразительной, конструктивно-модельной, музыкальной и др.). </a:t>
            </a:r>
            <a:endParaRPr lang="ru-RU" dirty="0" smtClean="0"/>
          </a:p>
          <a:p>
            <a:r>
              <a:rPr lang="ru-RU" b="1" u="sng" dirty="0" smtClean="0">
                <a:solidFill>
                  <a:srgbClr val="002060"/>
                </a:solidFill>
              </a:rPr>
              <a:t>Физическое </a:t>
            </a:r>
            <a:r>
              <a:rPr lang="ru-RU" b="1" u="sng" dirty="0">
                <a:solidFill>
                  <a:srgbClr val="002060"/>
                </a:solidFill>
              </a:rPr>
              <a:t>развитие </a:t>
            </a:r>
            <a:r>
              <a:rPr lang="ru-RU" dirty="0"/>
              <a:t>включает приобретение опыта в следующих видах деятельности детей: двигательной, в том числе связанной с выполнением упражнений, направленных на развитие таких физических качеств, как координация и гибкость; способствующих правильному формированию опорно-двигательной системы организма, развитию равновесия, координации движения, крупной и мелкой моторики обеих рук, а также с правильным, не наносящем ущерба организму, выполнением основных движений (ходьба, бег, мягкие прыжки, повороты в обе стороны), формирование начальных представлений о некоторых видах спорта, овладение подвижными играми с правилами; становление целенаправленности и </a:t>
            </a:r>
            <a:r>
              <a:rPr lang="ru-RU" dirty="0" err="1"/>
              <a:t>саморегуляции</a:t>
            </a:r>
            <a:r>
              <a:rPr lang="ru-RU" dirty="0"/>
              <a:t> в двигательной сфере; 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</a:t>
            </a:r>
          </a:p>
        </p:txBody>
      </p:sp>
    </p:spTree>
    <p:extLst>
      <p:ext uri="{BB962C8B-B14F-4D97-AF65-F5344CB8AC3E}">
        <p14:creationId xmlns:p14="http://schemas.microsoft.com/office/powerpoint/2010/main" val="74470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8938" y="624110"/>
            <a:ext cx="10313231" cy="1280890"/>
          </a:xfrm>
        </p:spPr>
        <p:txBody>
          <a:bodyPr>
            <a:noAutofit/>
          </a:bodyPr>
          <a:lstStyle/>
          <a:p>
            <a:r>
              <a:rPr lang="ru-RU" sz="2800" b="1" dirty="0"/>
              <a:t>Услуги, направленные на повышение педагогической компетентности и культуры родителей (законных представителей) в вопросах воспитания и обучения: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8780" y="2133600"/>
            <a:ext cx="9645832" cy="3777622"/>
          </a:xfrm>
        </p:spPr>
        <p:txBody>
          <a:bodyPr/>
          <a:lstStyle/>
          <a:p>
            <a:pPr lvl="0">
              <a:buClr>
                <a:prstClr val="black">
                  <a:lumMod val="75000"/>
                  <a:lumOff val="25000"/>
                </a:prstClr>
              </a:buClr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индивидуальные 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групповые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к участию в конкурсах, акциях, выставках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Наглядная информация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совместных праздников и развлечений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5881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3830" y="624110"/>
            <a:ext cx="10073389" cy="128089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Предполагаемый результат реализации ООП ДО (целевые ориентиры)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538" y="2133599"/>
            <a:ext cx="11152681" cy="4402111"/>
          </a:xfrm>
        </p:spPr>
        <p:txBody>
          <a:bodyPr>
            <a:noAutofit/>
          </a:bodyPr>
          <a:lstStyle/>
          <a:p>
            <a:pPr indent="0">
              <a:spcBef>
                <a:spcPts val="0"/>
              </a:spcBef>
            </a:pPr>
            <a:r>
              <a:rPr lang="ru-RU" b="1" dirty="0">
                <a:solidFill>
                  <a:srgbClr val="002060"/>
                </a:solidFill>
              </a:rPr>
              <a:t>Владеет основными культурными способами деятельности </a:t>
            </a:r>
            <a:endParaRPr lang="ru-RU" b="1" dirty="0" smtClean="0">
              <a:solidFill>
                <a:srgbClr val="002060"/>
              </a:solidFill>
            </a:endParaRP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Проявляет инициативу и </a:t>
            </a:r>
            <a:r>
              <a:rPr lang="ru-RU" b="1" dirty="0" smtClean="0">
                <a:solidFill>
                  <a:srgbClr val="002060"/>
                </a:solidFill>
              </a:rPr>
              <a:t>самостоятельность</a:t>
            </a: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Положительно относится к миру, к людям, , самому себе, участвует в совместных играх, способен договариваться </a:t>
            </a:r>
            <a:endParaRPr lang="ru-RU" b="1" dirty="0" smtClean="0">
              <a:solidFill>
                <a:srgbClr val="002060"/>
              </a:solidFill>
            </a:endParaRP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Адекватно проявляет свои </a:t>
            </a:r>
            <a:r>
              <a:rPr lang="ru-RU" b="1" dirty="0" smtClean="0">
                <a:solidFill>
                  <a:srgbClr val="002060"/>
                </a:solidFill>
              </a:rPr>
              <a:t>чувства</a:t>
            </a: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rgbClr val="002060"/>
                </a:solidFill>
              </a:rPr>
              <a:t>Владеет </a:t>
            </a:r>
            <a:r>
              <a:rPr lang="ru-RU" b="1" dirty="0">
                <a:solidFill>
                  <a:srgbClr val="002060"/>
                </a:solidFill>
              </a:rPr>
              <a:t>разными формами и видами игр </a:t>
            </a:r>
            <a:endParaRPr lang="ru-RU" b="1" dirty="0" smtClean="0">
              <a:solidFill>
                <a:srgbClr val="002060"/>
              </a:solidFill>
            </a:endParaRP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rgbClr val="002060"/>
                </a:solidFill>
              </a:rPr>
              <a:t>Хорошо </a:t>
            </a:r>
            <a:r>
              <a:rPr lang="ru-RU" b="1" dirty="0">
                <a:solidFill>
                  <a:srgbClr val="002060"/>
                </a:solidFill>
              </a:rPr>
              <a:t>владеет устной речью, может выражать свои мысли и желания • Развита мелкая моторика </a:t>
            </a:r>
            <a:endParaRPr lang="ru-RU" b="1" dirty="0" smtClean="0">
              <a:solidFill>
                <a:srgbClr val="002060"/>
              </a:solidFill>
            </a:endParaRP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Способен к волевым усилиям , может следовать социальным нормам поведения в различных видах </a:t>
            </a:r>
            <a:r>
              <a:rPr lang="ru-RU" b="1" dirty="0" smtClean="0">
                <a:solidFill>
                  <a:srgbClr val="002060"/>
                </a:solidFill>
              </a:rPr>
              <a:t>деятельности</a:t>
            </a: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rgbClr val="002060"/>
                </a:solidFill>
              </a:rPr>
              <a:t>Соблюдает </a:t>
            </a:r>
            <a:r>
              <a:rPr lang="ru-RU" b="1" dirty="0">
                <a:solidFill>
                  <a:srgbClr val="002060"/>
                </a:solidFill>
              </a:rPr>
              <a:t>правила безопасного поведения и личной гигиены </a:t>
            </a:r>
            <a:endParaRPr lang="ru-RU" b="1" dirty="0" smtClean="0">
              <a:solidFill>
                <a:srgbClr val="002060"/>
              </a:solidFill>
            </a:endParaRP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rgbClr val="002060"/>
                </a:solidFill>
              </a:rPr>
              <a:t>Проявляет </a:t>
            </a:r>
            <a:r>
              <a:rPr lang="ru-RU" b="1" dirty="0">
                <a:solidFill>
                  <a:srgbClr val="002060"/>
                </a:solidFill>
              </a:rPr>
              <a:t>любознательность, интересуется причинно-следственными связями, склонен наблюдать , экспериментировать </a:t>
            </a:r>
            <a:endParaRPr lang="ru-RU" b="1" dirty="0" smtClean="0">
              <a:solidFill>
                <a:srgbClr val="002060"/>
              </a:solidFill>
            </a:endParaRPr>
          </a:p>
          <a:p>
            <a:pPr indent="0">
              <a:spcBef>
                <a:spcPts val="0"/>
              </a:spcBef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0бладает начальными знаниями о себе, природном и социальном мире, в котором живет</a:t>
            </a:r>
          </a:p>
        </p:txBody>
      </p:sp>
    </p:spTree>
    <p:extLst>
      <p:ext uri="{BB962C8B-B14F-4D97-AF65-F5344CB8AC3E}">
        <p14:creationId xmlns:p14="http://schemas.microsoft.com/office/powerpoint/2010/main" val="2936023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4406" y="624110"/>
            <a:ext cx="9740206" cy="1280890"/>
          </a:xfrm>
        </p:spPr>
        <p:txBody>
          <a:bodyPr>
            <a:normAutofit/>
          </a:bodyPr>
          <a:lstStyle/>
          <a:p>
            <a:pPr algn="just"/>
            <a:r>
              <a:rPr lang="ru-RU" sz="1600" dirty="0"/>
              <a:t>ООП ДО разрабатывается в соответствии с нормативными правовыми документами федерального, регионального, муниципального уровня и уровня ДОУ: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6068" y="1481070"/>
            <a:ext cx="10947042" cy="472636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N 273-ФЗ (ред. от 21.07.2014) "Об образовании в Российской Федерации" (с изм. и доп., вступ. в силу с 21.10.2014);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РФ от 30 августа 2013 г. № 1014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Главного государственного санитарного врача РФ от 15 мая 2013 г. № 26 «Об утверждении СанПиН 2.4.1.3049-13 «Санитарно- эпидемиологические требования к устройству, содержанию и организации режима работы дошкольных образовательных организаций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РФ от 17 октября 2013 г. № 1155 «об утверждении федерального государственного образовательного стандарта дошкольного образования»;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Российской Федерации (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России) 28 февраля 2014 год № 08-249 Департамент общего образования Комментарии к ФГОС дошкольного образования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от 10 июля 2013 г. N 582 г. "Об утверждении Правил размещения на официальном сайте образовательной организации в информационно-телекоммуникационной сети "Интернет" и обновления информации об образовательной организации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Минобразования РФ от 26.05.99 п. 109/23-16 О введении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педагогической экспертизы и критериях оценки детских игр и игрушек; • Письмо Минобразования РФ от 14 декабря 2000 г. N 2 "Об организации работы логопедического пункта общеобразовательного учреждения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Министерства образования и науки РФ от 10 января 2014 г. № 08-10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«План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по обеспечению введения Федерального государственного образовательного стандарта дошкольного образования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Свердловской области от 26.02. 2013 г. № 223-ПП «Об утверждении плана мероприятий» («Дорожной карты») «Изменения в отраслях социальной сферы, направленные на повышение эффективности образования» в Свердловской области на 2013 – 2018 годы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МКУ «Управление образования городского округа Богданович» от 29 мая 2014 г. № 216 «О создании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Координационого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совета по подготовке и введению федерального государственного стандарта дошкольного образования (ФГОС ДО) в дошкольных организациях городского округа Богданович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Устав; </a:t>
            </a:r>
          </a:p>
          <a:p>
            <a:pPr marL="0" indent="0"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Локальные акты ДОУ.</a:t>
            </a:r>
          </a:p>
        </p:txBody>
      </p:sp>
    </p:spTree>
    <p:extLst>
      <p:ext uri="{BB962C8B-B14F-4D97-AF65-F5344CB8AC3E}">
        <p14:creationId xmlns:p14="http://schemas.microsoft.com/office/powerpoint/2010/main" val="3726810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6656"/>
          </a:xfrm>
        </p:spPr>
        <p:txBody>
          <a:bodyPr/>
          <a:lstStyle/>
          <a:p>
            <a:r>
              <a:rPr lang="ru-RU" b="1" dirty="0"/>
              <a:t>Структура ООП ДО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4704" y="1528292"/>
            <a:ext cx="10586434" cy="45505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Основная общеобразовательная программа – образовательная программа дошкольного образования (далее – ООП ДО) состоит из трех разделов, каждый раздел подразумевает обязательную часть и часть, формируемую участниками образовательных </a:t>
            </a:r>
            <a:r>
              <a:rPr lang="ru-RU" b="1" dirty="0" smtClean="0"/>
              <a:t>отношений.</a:t>
            </a:r>
          </a:p>
          <a:p>
            <a:pPr marL="0" indent="0">
              <a:buNone/>
            </a:pPr>
            <a:r>
              <a:rPr lang="ru-RU" b="1" i="1" dirty="0"/>
              <a:t>1 раздел Целевой: </a:t>
            </a:r>
            <a:r>
              <a:rPr lang="ru-RU" dirty="0"/>
              <a:t>включает в себя пояснительную записку и планируемые результаты освоения программы. Результаты освоения образовательной программы представлены в виде целевых ориентиров дошкольного образования, которые представляют собой социально-нормативные возрастные характеристики возможных достижений </a:t>
            </a:r>
            <a:r>
              <a:rPr lang="ru-RU" dirty="0" err="1"/>
              <a:t>ребѐнка</a:t>
            </a:r>
            <a:r>
              <a:rPr lang="ru-RU" dirty="0"/>
              <a:t> на этапе завершения уровня дошкольного образования. </a:t>
            </a:r>
            <a:r>
              <a:rPr lang="ru-RU" dirty="0" smtClean="0"/>
              <a:t>Так же </a:t>
            </a:r>
            <a:r>
              <a:rPr lang="ru-RU" dirty="0"/>
              <a:t>в целевом разделе представлены значимые для </a:t>
            </a:r>
            <a:r>
              <a:rPr lang="ru-RU" dirty="0" smtClean="0"/>
              <a:t>МКДОУ №17«Земляничка» </a:t>
            </a:r>
            <a:r>
              <a:rPr lang="ru-RU" dirty="0"/>
              <a:t>характеристики реализации ООП ДО.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i="1" dirty="0"/>
              <a:t>2 раздел Содержательный: </a:t>
            </a:r>
            <a:r>
              <a:rPr lang="ru-RU" dirty="0"/>
              <a:t>представляет общее содержание Программы, обеспечивающее полноценное развитие личности детей по пяти образовательным областям: физическое развитие, социально-коммуникативное развитие, речевое развитие, познавательное развитие, художественно- эстетическое развитие, особенности взаимодействия педагогического коллектива с семьями воспитанников, а также особенности традиционных событий, праздников, мероприятий. </a:t>
            </a:r>
            <a:endParaRPr lang="ru-RU" dirty="0" smtClean="0"/>
          </a:p>
          <a:p>
            <a:pPr marL="0" indent="0">
              <a:buNone/>
            </a:pPr>
            <a:r>
              <a:rPr lang="ru-RU" b="1" i="1" dirty="0" smtClean="0"/>
              <a:t> </a:t>
            </a:r>
            <a:r>
              <a:rPr lang="ru-RU" b="1" i="1" dirty="0"/>
              <a:t>3 раздел Организационный: </a:t>
            </a:r>
            <a:r>
              <a:rPr lang="ru-RU" dirty="0"/>
              <a:t>содержит описание материально-технического обеспечения Программы, включает распорядок и режим дня; календарный учебный график, учебный план и расписание непрерывной образовательной деятельности, особенности организации предметно-пространственной среды</a:t>
            </a:r>
          </a:p>
        </p:txBody>
      </p:sp>
    </p:spTree>
    <p:extLst>
      <p:ext uri="{BB962C8B-B14F-4D97-AF65-F5344CB8AC3E}">
        <p14:creationId xmlns:p14="http://schemas.microsoft.com/office/powerpoint/2010/main" val="1673739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9839"/>
          </a:xfrm>
        </p:spPr>
        <p:txBody>
          <a:bodyPr>
            <a:normAutofit/>
          </a:bodyPr>
          <a:lstStyle/>
          <a:p>
            <a:r>
              <a:rPr lang="ru-RU" sz="2400" b="1" dirty="0"/>
              <a:t>Обеспечение образовательной программы</a:t>
            </a:r>
          </a:p>
        </p:txBody>
      </p:sp>
      <p:sp>
        <p:nvSpPr>
          <p:cNvPr id="4" name="Овал 3"/>
          <p:cNvSpPr/>
          <p:nvPr/>
        </p:nvSpPr>
        <p:spPr>
          <a:xfrm>
            <a:off x="277228" y="1493949"/>
            <a:ext cx="4975940" cy="520133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2400" b="1" u="sng" dirty="0">
                <a:solidFill>
                  <a:srgbClr val="002060"/>
                </a:solidFill>
              </a:rPr>
              <a:t>Обязательная часть</a:t>
            </a:r>
            <a:r>
              <a:rPr lang="ru-RU" sz="2400" b="1" u="sng" dirty="0" smtClean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Основная общеобразовательная программа дошкольного образования «От рождения до школы» под </a:t>
            </a:r>
            <a:r>
              <a:rPr lang="ru-RU" sz="2000" b="1" dirty="0" err="1">
                <a:solidFill>
                  <a:srgbClr val="002060"/>
                </a:solidFill>
              </a:rPr>
              <a:t>ред</a:t>
            </a:r>
            <a:r>
              <a:rPr lang="ru-RU" sz="2000" b="1" dirty="0">
                <a:solidFill>
                  <a:srgbClr val="002060"/>
                </a:solidFill>
              </a:rPr>
              <a:t>:  Н.Е. </a:t>
            </a:r>
            <a:r>
              <a:rPr lang="ru-RU" sz="2000" b="1" dirty="0" err="1">
                <a:solidFill>
                  <a:srgbClr val="002060"/>
                </a:solidFill>
              </a:rPr>
              <a:t>Вераксы</a:t>
            </a:r>
            <a:r>
              <a:rPr lang="ru-RU" sz="2000" b="1" dirty="0">
                <a:solidFill>
                  <a:srgbClr val="002060"/>
                </a:solidFill>
              </a:rPr>
              <a:t>, </a:t>
            </a:r>
            <a:r>
              <a:rPr lang="ru-RU" sz="2000" b="1" dirty="0" err="1">
                <a:solidFill>
                  <a:srgbClr val="002060"/>
                </a:solidFill>
              </a:rPr>
              <a:t>М.А.Васильевой</a:t>
            </a:r>
            <a:r>
              <a:rPr lang="ru-RU" sz="2000" b="1" dirty="0">
                <a:solidFill>
                  <a:srgbClr val="002060"/>
                </a:solidFill>
              </a:rPr>
              <a:t>,  Т.С. </a:t>
            </a:r>
            <a:r>
              <a:rPr lang="ru-RU" sz="2000" b="1" dirty="0" err="1">
                <a:solidFill>
                  <a:srgbClr val="002060"/>
                </a:solidFill>
              </a:rPr>
              <a:t>Коморовой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5" name="Овал 4"/>
          <p:cNvSpPr/>
          <p:nvPr/>
        </p:nvSpPr>
        <p:spPr>
          <a:xfrm>
            <a:off x="6585203" y="1334125"/>
            <a:ext cx="5673351" cy="536115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ru-RU" b="1" u="sng" dirty="0">
                <a:solidFill>
                  <a:srgbClr val="002060"/>
                </a:solidFill>
              </a:rPr>
              <a:t>Часть, формируемая участниками образовательных отношений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</a:p>
          <a:p>
            <a:pPr marL="171450" indent="-1714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</a:rPr>
              <a:t>«</a:t>
            </a:r>
            <a:r>
              <a:rPr lang="ru-RU" sz="1400" b="1" dirty="0">
                <a:solidFill>
                  <a:srgbClr val="002060"/>
                </a:solidFill>
              </a:rPr>
              <a:t>Мы живем на Урале» - образовательная программа с учетом специфики национальных, социокультурных и иных условий, в которых осуществляется образовательная деятельность с детьми дошкольного возраста/ О.В. Толстикова. – Екатеринбург: ГАОУ ДПО СО «ИРО». – 2013г</a:t>
            </a:r>
            <a:r>
              <a:rPr lang="ru-RU" sz="1400" dirty="0" smtClean="0"/>
              <a:t>.</a:t>
            </a:r>
          </a:p>
          <a:p>
            <a:pPr marL="171450" indent="-1714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</a:rPr>
              <a:t>«</a:t>
            </a:r>
            <a:r>
              <a:rPr lang="ru-RU" sz="1400" b="1" dirty="0">
                <a:solidFill>
                  <a:srgbClr val="002060"/>
                </a:solidFill>
              </a:rPr>
              <a:t>Основы безопасности детей дошкольного возраста» под редакцией </a:t>
            </a:r>
            <a:r>
              <a:rPr lang="ru-RU" sz="1400" b="1" dirty="0" err="1">
                <a:solidFill>
                  <a:srgbClr val="002060"/>
                </a:solidFill>
              </a:rPr>
              <a:t>Н.Н.Авдеевой</a:t>
            </a:r>
            <a:r>
              <a:rPr lang="ru-RU" sz="1400" b="1" dirty="0">
                <a:solidFill>
                  <a:srgbClr val="002060"/>
                </a:solidFill>
              </a:rPr>
              <a:t>, </a:t>
            </a:r>
            <a:r>
              <a:rPr lang="ru-RU" sz="1400" b="1" dirty="0" err="1">
                <a:solidFill>
                  <a:srgbClr val="002060"/>
                </a:solidFill>
              </a:rPr>
              <a:t>О.Л.Князевой</a:t>
            </a:r>
            <a:r>
              <a:rPr lang="ru-RU" sz="1400" b="1" dirty="0">
                <a:solidFill>
                  <a:srgbClr val="002060"/>
                </a:solidFill>
              </a:rPr>
              <a:t>, </a:t>
            </a:r>
            <a:r>
              <a:rPr lang="ru-RU" sz="1400" b="1" dirty="0" err="1">
                <a:solidFill>
                  <a:srgbClr val="002060"/>
                </a:solidFill>
              </a:rPr>
              <a:t>Р.Б.Стёркиной</a:t>
            </a:r>
            <a:r>
              <a:rPr lang="ru-RU" sz="1400" b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</a:rPr>
              <a:t>- «</a:t>
            </a:r>
            <a:r>
              <a:rPr lang="ru-RU" sz="1400" b="1" dirty="0">
                <a:solidFill>
                  <a:srgbClr val="002060"/>
                </a:solidFill>
              </a:rPr>
              <a:t>Ладушки» под редакцией </a:t>
            </a:r>
            <a:r>
              <a:rPr lang="ru-RU" sz="1400" b="1" dirty="0" err="1">
                <a:solidFill>
                  <a:srgbClr val="002060"/>
                </a:solidFill>
              </a:rPr>
              <a:t>И.М.Каплунова</a:t>
            </a:r>
            <a:r>
              <a:rPr lang="ru-RU" sz="1400" b="1" dirty="0">
                <a:solidFill>
                  <a:srgbClr val="002060"/>
                </a:solidFill>
              </a:rPr>
              <a:t>, И.А. </a:t>
            </a:r>
            <a:r>
              <a:rPr lang="ru-RU" sz="1400" b="1" dirty="0" err="1">
                <a:solidFill>
                  <a:srgbClr val="002060"/>
                </a:solidFill>
              </a:rPr>
              <a:t>Новоскольцева</a:t>
            </a:r>
            <a:r>
              <a:rPr lang="ru-RU" sz="1400" b="1" dirty="0">
                <a:solidFill>
                  <a:srgbClr val="002060"/>
                </a:solidFill>
              </a:rPr>
              <a:t>.</a:t>
            </a:r>
          </a:p>
          <a:p>
            <a:pPr marL="171450" indent="-171450" algn="just">
              <a:buFontTx/>
              <a:buChar char="-"/>
            </a:pP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4945129" y="2821362"/>
            <a:ext cx="978408" cy="48463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10800000">
            <a:off x="5606795" y="3613666"/>
            <a:ext cx="978408" cy="48463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992824" y="2554573"/>
            <a:ext cx="1109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60%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914834" y="3305994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40%</a:t>
            </a:r>
          </a:p>
        </p:txBody>
      </p:sp>
    </p:spTree>
    <p:extLst>
      <p:ext uri="{BB962C8B-B14F-4D97-AF65-F5344CB8AC3E}">
        <p14:creationId xmlns:p14="http://schemas.microsoft.com/office/powerpoint/2010/main" val="3855181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673" y="624110"/>
            <a:ext cx="9480940" cy="1280890"/>
          </a:xfrm>
        </p:spPr>
        <p:txBody>
          <a:bodyPr/>
          <a:lstStyle/>
          <a:p>
            <a:pPr algn="ctr"/>
            <a:r>
              <a:rPr lang="ru-RU" b="1" dirty="0"/>
              <a:t>Цели </a:t>
            </a:r>
            <a:r>
              <a:rPr lang="ru-RU" b="1" dirty="0" smtClean="0"/>
              <a:t> </a:t>
            </a:r>
            <a:r>
              <a:rPr lang="ru-RU" b="1" dirty="0"/>
              <a:t>ООП ДО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9626" y="1469035"/>
            <a:ext cx="10934986" cy="505168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Цель: </a:t>
            </a:r>
            <a:r>
              <a:rPr lang="ru-RU" sz="2800" dirty="0">
                <a:solidFill>
                  <a:srgbClr val="002060"/>
                </a:solidFill>
              </a:rPr>
              <a:t>накопление ребенком культурного опыта деятельности и общения в процессе активного взаимодействия с окружающим миром, другими детьми и взрослыми, решения задач и проблем (в соответствии с возрастом) как основы для формирования в его сознании целостной картины мира, готовности к непрерывному образованию, саморазвитию и успешной самореализации на всех этапах жизни. </a:t>
            </a:r>
            <a:endParaRPr lang="ru-RU" sz="28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801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8643" y="339297"/>
            <a:ext cx="9435969" cy="695024"/>
          </a:xfrm>
        </p:spPr>
        <p:txBody>
          <a:bodyPr/>
          <a:lstStyle/>
          <a:p>
            <a:r>
              <a:rPr lang="ru-RU" b="1" dirty="0"/>
              <a:t>З</a:t>
            </a:r>
            <a:r>
              <a:rPr lang="ru-RU" b="1" dirty="0" smtClean="0"/>
              <a:t>адачи </a:t>
            </a:r>
            <a:r>
              <a:rPr lang="ru-RU" b="1" dirty="0"/>
              <a:t>ООП ДО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9331" y="1259174"/>
            <a:ext cx="10987790" cy="5186596"/>
          </a:xfrm>
        </p:spPr>
        <p:txBody>
          <a:bodyPr>
            <a:normAutofit fontScale="47500" lnSpcReduction="20000"/>
          </a:bodyPr>
          <a:lstStyle/>
          <a:p>
            <a:r>
              <a:rPr lang="ru-RU" sz="3400" b="1" u="sng" dirty="0">
                <a:solidFill>
                  <a:srgbClr val="002060"/>
                </a:solidFill>
              </a:rPr>
              <a:t>Задачи обязательной части ООП ДО</a:t>
            </a:r>
            <a:r>
              <a:rPr lang="ru-RU" sz="3400" b="1" u="sng" dirty="0" smtClean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 </a:t>
            </a:r>
            <a:r>
              <a:rPr lang="ru-RU" sz="2600" dirty="0">
                <a:solidFill>
                  <a:srgbClr val="002060"/>
                </a:solidFill>
              </a:rPr>
              <a:t>• охрана и укрепление физического и психического здоровья детей, в том числе их эмоционального благополучия; </a:t>
            </a:r>
            <a:endParaRPr lang="ru-RU" sz="26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• </a:t>
            </a:r>
            <a:r>
              <a:rPr lang="ru-RU" sz="2600" dirty="0">
                <a:solidFill>
                  <a:srgbClr val="002060"/>
                </a:solidFill>
              </a:rPr>
              <a:t>обеспечение равных возможностей для полноценного развития каждого ребенка в период дошкольного детства независимо от места жительства, пола, нации, языка, социального статуса, психофизиологических и других особенностей (в том числе ограниченных возможностей здоровья); </a:t>
            </a:r>
            <a:endParaRPr lang="ru-RU" sz="26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• </a:t>
            </a:r>
            <a:r>
              <a:rPr lang="ru-RU" sz="2600" dirty="0">
                <a:solidFill>
                  <a:srgbClr val="002060"/>
                </a:solidFill>
              </a:rPr>
              <a:t>обеспечение преемственности целей, задач и содержания образования, реализуемых в рамках образовательных программ различных уровней (далее - преемственность основных образовательных программ дошкольного и начального общего образования); </a:t>
            </a:r>
            <a:endParaRPr lang="ru-RU" sz="26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• </a:t>
            </a:r>
            <a:r>
              <a:rPr lang="ru-RU" sz="2600" dirty="0">
                <a:solidFill>
                  <a:srgbClr val="002060"/>
                </a:solidFill>
              </a:rPr>
              <a:t>создание благоприятных условий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ребенка как субъекта отношений с самим собой, другими детьми, взрослыми и миром</a:t>
            </a:r>
            <a:r>
              <a:rPr lang="ru-RU" sz="2600" dirty="0" smtClean="0">
                <a:solidFill>
                  <a:srgbClr val="002060"/>
                </a:solidFill>
              </a:rPr>
              <a:t>;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 </a:t>
            </a:r>
            <a:r>
              <a:rPr lang="ru-RU" sz="2600" dirty="0">
                <a:solidFill>
                  <a:srgbClr val="002060"/>
                </a:solidFill>
              </a:rPr>
              <a:t>• объединение обучения и воспитания в целостный образовательный процесс на основе духовно-нравственных и социокультурных ценностей и принятых в обществе правил и норм поведения в интересах человека, семьи, общества</a:t>
            </a:r>
            <a:r>
              <a:rPr lang="ru-RU" sz="2600" dirty="0" smtClean="0">
                <a:solidFill>
                  <a:srgbClr val="002060"/>
                </a:solidFill>
              </a:rPr>
              <a:t>;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 </a:t>
            </a:r>
            <a:r>
              <a:rPr lang="ru-RU" sz="2600" dirty="0">
                <a:solidFill>
                  <a:srgbClr val="002060"/>
                </a:solidFill>
              </a:rPr>
              <a:t>• формирование 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</a:t>
            </a:r>
            <a:r>
              <a:rPr lang="ru-RU" sz="2600" dirty="0" smtClean="0">
                <a:solidFill>
                  <a:srgbClr val="002060"/>
                </a:solidFill>
              </a:rPr>
              <a:t>;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 </a:t>
            </a:r>
            <a:r>
              <a:rPr lang="ru-RU" sz="2600" dirty="0">
                <a:solidFill>
                  <a:srgbClr val="002060"/>
                </a:solidFill>
              </a:rPr>
              <a:t>• обеспечение вариативности и разнообразия содержания Программ и организационных форм дошкольного образования, возможность формирования Программ различной направленности с учетом образовательных потребностей, способностей и состояния здоровья детей; • обеспечение психолого-педагогической поддержки семьи и повышение компетентности родителей (законных представителей) в вопросах развития и образования, охраны и укрепления здоровья детей; объединение </a:t>
            </a:r>
            <a:r>
              <a:rPr lang="ru-RU" sz="2600" dirty="0" err="1">
                <a:solidFill>
                  <a:srgbClr val="002060"/>
                </a:solidFill>
              </a:rPr>
              <a:t>воспитательно</a:t>
            </a:r>
            <a:r>
              <a:rPr lang="ru-RU" sz="2600" dirty="0">
                <a:solidFill>
                  <a:srgbClr val="002060"/>
                </a:solidFill>
              </a:rPr>
              <a:t>-оздоровительных ресурсов семьи и </a:t>
            </a:r>
            <a:r>
              <a:rPr lang="ru-RU" sz="2600" dirty="0" smtClean="0">
                <a:solidFill>
                  <a:srgbClr val="002060"/>
                </a:solidFill>
              </a:rPr>
              <a:t>дошкольной </a:t>
            </a:r>
            <a:r>
              <a:rPr lang="ru-RU" sz="2600" dirty="0">
                <a:solidFill>
                  <a:srgbClr val="002060"/>
                </a:solidFill>
              </a:rPr>
              <a:t>организации на основе традиционных духовно-нравственных </a:t>
            </a:r>
            <a:r>
              <a:rPr lang="ru-RU" sz="2600" dirty="0" smtClean="0">
                <a:solidFill>
                  <a:srgbClr val="002060"/>
                </a:solidFill>
              </a:rPr>
              <a:t> </a:t>
            </a:r>
            <a:r>
              <a:rPr lang="ru-RU" sz="2600" dirty="0">
                <a:solidFill>
                  <a:srgbClr val="002060"/>
                </a:solidFill>
              </a:rPr>
              <a:t>ценностей семьи и общества</a:t>
            </a:r>
            <a:r>
              <a:rPr lang="ru-RU" sz="2600" dirty="0" smtClean="0">
                <a:solidFill>
                  <a:srgbClr val="002060"/>
                </a:solidFill>
              </a:rPr>
              <a:t>;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 </a:t>
            </a:r>
            <a:r>
              <a:rPr lang="ru-RU" sz="2600" dirty="0">
                <a:solidFill>
                  <a:srgbClr val="002060"/>
                </a:solidFill>
              </a:rPr>
              <a:t>• формирование у ребенка способностей и потребностей открывать и творить самого себя в основных формах человеческой деятельности, готовности познавать себя в единстве с миром, в диалоге с ним; </a:t>
            </a:r>
            <a:endParaRPr lang="ru-RU" sz="26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• </a:t>
            </a:r>
            <a:r>
              <a:rPr lang="ru-RU" sz="2600" dirty="0">
                <a:solidFill>
                  <a:srgbClr val="002060"/>
                </a:solidFill>
              </a:rPr>
              <a:t>обеспечение психолого-педагогического сопровождения, участия в образовательной деятельности детей с ОВЗ, детей с особыми образовательными потребностями через планомерное и качественное развитие ребенка не нарушая и не изменяя индивидуальной образовательной траектории каждого из них на всех этапах дошкольного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9072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8957" y="644578"/>
            <a:ext cx="10268263" cy="59361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u="sng" dirty="0">
                <a:solidFill>
                  <a:srgbClr val="002060"/>
                </a:solidFill>
              </a:rPr>
              <a:t>Задачи части, формируемой участниками образовательных отношений: </a:t>
            </a:r>
            <a:endParaRPr lang="ru-RU" b="1" u="sng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600" b="1" i="1" dirty="0" smtClean="0">
                <a:solidFill>
                  <a:srgbClr val="002060"/>
                </a:solidFill>
              </a:rPr>
              <a:t>С </a:t>
            </a:r>
            <a:r>
              <a:rPr lang="ru-RU" sz="1600" b="1" i="1" dirty="0">
                <a:solidFill>
                  <a:srgbClr val="002060"/>
                </a:solidFill>
              </a:rPr>
              <a:t>учетом парциальной программы «Мы живем на Урале</a:t>
            </a:r>
            <a:r>
              <a:rPr lang="ru-RU" sz="1600" b="1" i="1" dirty="0" smtClean="0">
                <a:solidFill>
                  <a:srgbClr val="002060"/>
                </a:solidFill>
              </a:rPr>
              <a:t>»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• формирование социокультурной среды, соответствующей возрастным, индивидуальным, психологическим и физиологическим особенностям детей (ФГОС ДО); </a:t>
            </a:r>
            <a:endParaRPr lang="ru-RU" sz="1600" dirty="0" smtClean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</a:rPr>
              <a:t>• </a:t>
            </a:r>
            <a:r>
              <a:rPr lang="ru-RU" sz="1600" dirty="0">
                <a:solidFill>
                  <a:srgbClr val="002060"/>
                </a:solidFill>
              </a:rPr>
              <a:t>воспитание любви к малой Роди­не, родному краю осознание его многонациональ­ности, многоаспектности. Формирование общей культуры личности с учетом этнокультур­ной составляющей образования; • формирование духовно-нравственного отношения и чувства сопричастности к родному дому, семье, детскому саду, городу (селу), родному краю, культурному наследию своего народа</a:t>
            </a:r>
            <a:r>
              <a:rPr lang="ru-RU" sz="1600" dirty="0" smtClean="0">
                <a:solidFill>
                  <a:srgbClr val="002060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• формирование бережного отношения к родной природе, окружающему миру; </a:t>
            </a:r>
            <a:endParaRPr lang="ru-RU" sz="1600" dirty="0" smtClean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b="1" i="1" dirty="0">
                <a:solidFill>
                  <a:srgbClr val="002060"/>
                </a:solidFill>
              </a:rPr>
              <a:t>С учетом парциальных программ</a:t>
            </a:r>
            <a:r>
              <a:rPr lang="ru-RU" sz="1600" b="1" i="1" dirty="0" smtClean="0">
                <a:solidFill>
                  <a:srgbClr val="002060"/>
                </a:solidFill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b="1" i="1" dirty="0" smtClean="0">
                <a:solidFill>
                  <a:srgbClr val="002060"/>
                </a:solidFill>
              </a:rPr>
              <a:t> </a:t>
            </a:r>
            <a:r>
              <a:rPr lang="ru-RU" sz="1600" b="1" i="1" dirty="0">
                <a:solidFill>
                  <a:srgbClr val="002060"/>
                </a:solidFill>
              </a:rPr>
              <a:t>«Основы безопасности детей дошкольного возраста» под редакцией </a:t>
            </a:r>
            <a:r>
              <a:rPr lang="ru-RU" sz="1600" b="1" i="1" dirty="0" err="1">
                <a:solidFill>
                  <a:srgbClr val="002060"/>
                </a:solidFill>
              </a:rPr>
              <a:t>Н.Н.Авдеевой,О.Л.Князевой,Р.Б.Стёркиной</a:t>
            </a:r>
            <a:r>
              <a:rPr lang="ru-RU" sz="1600" b="1" i="1" dirty="0">
                <a:solidFill>
                  <a:srgbClr val="002060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rgbClr val="002060"/>
                </a:solidFill>
              </a:rPr>
              <a:t>воспитание у ребенка навыков адекватного поведения в раз­личных неожиданных ситуациях, самостоятельности и ответственно­сти за свое поведение.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>
                <a:solidFill>
                  <a:srgbClr val="002060"/>
                </a:solidFill>
              </a:rPr>
              <a:t>Программа «Ладушки» под редакцией </a:t>
            </a:r>
            <a:r>
              <a:rPr lang="ru-RU" sz="1600" b="1" dirty="0" err="1">
                <a:solidFill>
                  <a:srgbClr val="002060"/>
                </a:solidFill>
              </a:rPr>
              <a:t>И.М.Каплунова</a:t>
            </a:r>
            <a:r>
              <a:rPr lang="ru-RU" sz="1600" b="1" dirty="0">
                <a:solidFill>
                  <a:srgbClr val="002060"/>
                </a:solidFill>
              </a:rPr>
              <a:t>, И.А. </a:t>
            </a:r>
            <a:r>
              <a:rPr lang="ru-RU" sz="1600" b="1" dirty="0" err="1">
                <a:solidFill>
                  <a:srgbClr val="002060"/>
                </a:solidFill>
              </a:rPr>
              <a:t>Новоскольцева</a:t>
            </a:r>
            <a:r>
              <a:rPr lang="ru-RU" sz="1600" b="1" dirty="0">
                <a:solidFill>
                  <a:srgbClr val="002060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rgbClr val="002060"/>
                </a:solidFill>
              </a:rPr>
              <a:t>- Создавать условия для развития творческой активности детей;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rgbClr val="002060"/>
                </a:solidFill>
              </a:rPr>
              <a:t>- Подготовить детей к восприятию музыкальных образов и представлений.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rgbClr val="002060"/>
                </a:solidFill>
              </a:rPr>
              <a:t>-  Заложить основы гармонического развития (развитие слуха, внимания, движения, чувства ритма и красоты мелодий, раз­витие индивидуальных музыкальных способностей).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rgbClr val="002060"/>
                </a:solidFill>
              </a:rPr>
              <a:t>-  Приобщить детей к русской народно-традиционной и мировой музыкальной культуре.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rgbClr val="002060"/>
                </a:solidFill>
              </a:rPr>
              <a:t>-   Подготовить детей к освоению приемов и навыков в различ­ных видах музыкальной деятельности адекватно детским воз­можностям.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rgbClr val="002060"/>
                </a:solidFill>
              </a:rPr>
              <a:t>-  Развивать коммуникативные способности (общение детей друг с другом, творческое использование музыкальных впе­чатлений в повседневной жизни).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rgbClr val="002060"/>
                </a:solidFill>
              </a:rPr>
              <a:t>-  Познакомить детей с многообразием музыкальных форм и жанров в привлекательной и доступной форме.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rgbClr val="002060"/>
                </a:solidFill>
              </a:rPr>
              <a:t>- воспитать художественный вкус и зрительскую культуру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843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8585" y="624110"/>
            <a:ext cx="9346028" cy="85991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Условия реализации ООП ДО</a:t>
            </a:r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4440" y="1484026"/>
            <a:ext cx="4212236" cy="224852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002060"/>
                </a:solidFill>
              </a:rPr>
              <a:t>Развивающая предметно-пространственная среда</a:t>
            </a:r>
            <a:r>
              <a:rPr lang="ru-RU" sz="1400" b="1" u="sng" dirty="0" smtClean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>
                <a:solidFill>
                  <a:srgbClr val="002060"/>
                </a:solidFill>
              </a:rPr>
              <a:t>-Обеспечивает возможность общения и совместной деятельности детей и взрослых, двигательной активности, возможности для уединения -Соответствует возрастным возможностям детей -Предполагает возможность изменений от образовательной ситуации -Доступность, безопасность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169638" y="1506511"/>
            <a:ext cx="3687581" cy="224852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002060"/>
                </a:solidFill>
              </a:rPr>
              <a:t>Кадровые: </a:t>
            </a:r>
            <a:endParaRPr lang="ru-RU" sz="1400" b="1" u="sng" dirty="0" smtClean="0">
              <a:solidFill>
                <a:srgbClr val="002060"/>
              </a:solidFill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Педагоги </a:t>
            </a:r>
            <a:r>
              <a:rPr lang="ru-RU" sz="1400" dirty="0">
                <a:solidFill>
                  <a:srgbClr val="002060"/>
                </a:solidFill>
              </a:rPr>
              <a:t>первой квалификационной категории не менее 65% и высшей - не менее 20% Наличие специалистов: инструкторы по физическому воспитанию музыкальные руководители педагог-психолог учитель-логопед социальный педагог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54440" y="4212236"/>
            <a:ext cx="4212236" cy="22785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 smtClean="0">
                <a:solidFill>
                  <a:srgbClr val="002060"/>
                </a:solidFill>
              </a:rPr>
              <a:t>Финансовые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>
                <a:solidFill>
                  <a:srgbClr val="002060"/>
                </a:solidFill>
              </a:rPr>
              <a:t>- Обеспечивают возможность выполнения требований Стандарта. - Гарантия бесплатного - дошкольного образования за счет средств бюджетов бюджетной системы РФ в муниципальных организациях осуществляется на основе нормативов, определяемых органами государственной власти УР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169639" y="4212236"/>
            <a:ext cx="3687580" cy="21136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002060"/>
                </a:solidFill>
              </a:rPr>
              <a:t>Материально-технические -</a:t>
            </a:r>
            <a:r>
              <a:rPr lang="ru-RU" sz="1400" dirty="0">
                <a:solidFill>
                  <a:srgbClr val="002060"/>
                </a:solidFill>
              </a:rPr>
              <a:t>Соответствуют санитарным нормам, правилам пожарной безопасности, возрастным и индивидуальным особенностям детей -Каждая группа имеет пространственную среду, оборудование, учебные комплекты в соответствии с возрастом детей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66676" y="3117954"/>
            <a:ext cx="3102962" cy="1304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2060"/>
                </a:solidFill>
              </a:rPr>
              <a:t>Сетевое взаимодействие на основе предоставления родителям выбора приоритетного направления развития ребенка</a:t>
            </a:r>
          </a:p>
        </p:txBody>
      </p:sp>
    </p:spTree>
    <p:extLst>
      <p:ext uri="{BB962C8B-B14F-4D97-AF65-F5344CB8AC3E}">
        <p14:creationId xmlns:p14="http://schemas.microsoft.com/office/powerpoint/2010/main" val="3561058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289155" y="929390"/>
            <a:ext cx="3013023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Физическое развитие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04349" y="929390"/>
            <a:ext cx="2990537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Речевое развитие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484433" y="929390"/>
            <a:ext cx="311795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Художественно- эстетическое развитие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14401" y="4212236"/>
            <a:ext cx="3470222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Социально- коммуникативное развитие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484433" y="4144780"/>
            <a:ext cx="3117954" cy="9818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Познавательное развитие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98230" y="2488367"/>
            <a:ext cx="7540052" cy="129290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Направления разностороннего развития </a:t>
            </a:r>
            <a:r>
              <a:rPr lang="ru-RU" sz="2400" b="1" dirty="0" smtClean="0">
                <a:solidFill>
                  <a:srgbClr val="002060"/>
                </a:solidFill>
              </a:rPr>
              <a:t>ребенка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>
                <a:solidFill>
                  <a:srgbClr val="002060"/>
                </a:solidFill>
              </a:rPr>
              <a:t>(образовательные области)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 flipV="1">
            <a:off x="3612630" y="1843790"/>
            <a:ext cx="539645" cy="629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9" idx="0"/>
          </p:cNvCxnSpPr>
          <p:nvPr/>
        </p:nvCxnSpPr>
        <p:spPr>
          <a:xfrm flipV="1">
            <a:off x="6468256" y="1843790"/>
            <a:ext cx="7495" cy="644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9009089" y="1843790"/>
            <a:ext cx="599606" cy="629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3462727" y="3781269"/>
            <a:ext cx="996847" cy="4309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9009089" y="3781269"/>
            <a:ext cx="749508" cy="363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93771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90</TotalTime>
  <Words>2036</Words>
  <Application>Microsoft Office PowerPoint</Application>
  <PresentationFormat>Широкоэкранный</PresentationFormat>
  <Paragraphs>97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Times New Roman</vt:lpstr>
      <vt:lpstr>Wingdings</vt:lpstr>
      <vt:lpstr>Wingdings 3</vt:lpstr>
      <vt:lpstr>Легкий дым</vt:lpstr>
      <vt:lpstr>ОСНОВНАЯ ОБЩЕОБРАЗОВАТЕЛЬНАЯ ПРОГРАММА – ОБРАЗОВАТЕЛЬНАЯ ПРОГРАММА ДОШКОЛЬНОГО ОБРАЗОВАНИЯ (ООП ДО)</vt:lpstr>
      <vt:lpstr>ООП ДО разрабатывается в соответствии с нормативными правовыми документами федерального, регионального, муниципального уровня и уровня ДОУ:</vt:lpstr>
      <vt:lpstr>Структура ООП ДО</vt:lpstr>
      <vt:lpstr>Обеспечение образовательной программы</vt:lpstr>
      <vt:lpstr>Цели  ООП ДО</vt:lpstr>
      <vt:lpstr>Задачи ООП ДО</vt:lpstr>
      <vt:lpstr>Презентация PowerPoint</vt:lpstr>
      <vt:lpstr>Условия реализации ООП ДО</vt:lpstr>
      <vt:lpstr>Презентация PowerPoint</vt:lpstr>
      <vt:lpstr>Образовательные области</vt:lpstr>
      <vt:lpstr>Презентация PowerPoint</vt:lpstr>
      <vt:lpstr>Услуги, направленные на повышение педагогической компетентности и культуры родителей (законных представителей) в вопросах воспитания и обучения:</vt:lpstr>
      <vt:lpstr>Предполагаемый результат реализации ООП ДО (целевые ориентиры)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2016-08-31T09:37:00Z</dcterms:created>
  <dcterms:modified xsi:type="dcterms:W3CDTF">2017-03-15T08:05:03Z</dcterms:modified>
</cp:coreProperties>
</file>